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72" r:id="rId10"/>
    <p:sldId id="273" r:id="rId11"/>
    <p:sldId id="264" r:id="rId12"/>
    <p:sldId id="268" r:id="rId13"/>
    <p:sldId id="269" r:id="rId14"/>
    <p:sldId id="265" r:id="rId15"/>
    <p:sldId id="266" r:id="rId16"/>
    <p:sldId id="267" r:id="rId17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iểu Trung bình 2 - Màu chủ đề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0" d="100"/>
          <a:sy n="90" d="100"/>
        </p:scale>
        <p:origin x="57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7E237892-7678-4AD4-B6B2-A910876544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4B51324B-6789-406B-8141-FA210F1EEF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Bấm để chỉnh sửa kiểu tiêu đề phụ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C015FE6D-1E7F-4B15-B713-8245004D53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DDC28-4ED6-48B6-B08A-40C8C5088835}" type="datetimeFigureOut">
              <a:rPr lang="vi-VN" smtClean="0"/>
              <a:t>25/09/2021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577BE3F3-EF62-4AA3-96C9-469E824C1D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4EFD829A-AFC5-4833-98A1-09F360F190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A8C92-47CC-40B4-B212-7E78AC2E893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712789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4784DF8B-F522-4562-85FB-834BA1402E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E8B197C4-4A5A-4056-8543-8AEF84D8CC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214643F6-B64E-490E-9E8A-99A16B8906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DDC28-4ED6-48B6-B08A-40C8C5088835}" type="datetimeFigureOut">
              <a:rPr lang="vi-VN" smtClean="0"/>
              <a:t>25/09/2021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BC9CB503-7172-415E-BBDC-7B755E0183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DA157816-41AB-4A8F-92B5-D819E64654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A8C92-47CC-40B4-B212-7E78AC2E893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745332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:a16="http://schemas.microsoft.com/office/drawing/2014/main" id="{D4CAC182-C534-42E3-9B0D-34A383F151C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24319129-40F2-4D40-BCF4-FED9DF747A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6EC019BC-3F62-4158-9695-1BA2D05117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DDC28-4ED6-48B6-B08A-40C8C5088835}" type="datetimeFigureOut">
              <a:rPr lang="vi-VN" smtClean="0"/>
              <a:t>25/09/2021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76F94153-2348-4865-8CDB-6B986E01EE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4D926DBD-06D9-4883-9DF7-8E2F759885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A8C92-47CC-40B4-B212-7E78AC2E893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276401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7CE9F6BE-CB19-4FB3-AEED-091728688E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3AF27F78-8190-41F6-BCC0-D7298E959B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A93754C5-8AA3-49AF-8CC5-5AAEB1A5EA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DDC28-4ED6-48B6-B08A-40C8C5088835}" type="datetimeFigureOut">
              <a:rPr lang="vi-VN" smtClean="0"/>
              <a:t>25/09/2021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86A0B5A8-9896-441B-AE9F-F3A72EDA36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B8D157E1-B1F3-459F-AD48-70DB6DAFFA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A8C92-47CC-40B4-B212-7E78AC2E893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653965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872538A8-CEA6-4912-88EC-437CA13241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3C7659E9-C456-4C91-A15F-2454D4733D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B5CA0985-346B-464A-B84E-AC16FB3B7A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DDC28-4ED6-48B6-B08A-40C8C5088835}" type="datetimeFigureOut">
              <a:rPr lang="vi-VN" smtClean="0"/>
              <a:t>25/09/2021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09996BF3-6E5D-40C1-9B31-3496D026AB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E372320B-7A13-47A8-9FB0-DDE10DBFE0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A8C92-47CC-40B4-B212-7E78AC2E893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669604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C0E94352-6BA9-4A94-B562-DBD144E5FF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4078A4D4-1A64-499E-B0A3-C9B6FE7F4E7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EF889F2E-27AC-4458-9F77-4CCDAC258C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DF0C8575-9FE9-4284-AF2D-D3429B4ABD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DDC28-4ED6-48B6-B08A-40C8C5088835}" type="datetimeFigureOut">
              <a:rPr lang="vi-VN" smtClean="0"/>
              <a:t>25/09/2021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7A0D9955-B575-4936-A7DF-C550340E04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FAC722C1-16EB-4A72-981A-A112941E54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A8C92-47CC-40B4-B212-7E78AC2E893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62845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DE1C448F-FE6C-4ADB-97C5-250E1690C9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ADB683DC-C678-4896-A4D6-3D4C5247F4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4C70E018-27C0-4148-B4CA-9550B7BB6B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id="{B53CCCB1-299F-49E8-A50C-32C51247C5F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:a16="http://schemas.microsoft.com/office/drawing/2014/main" id="{33BD9E1A-6B5E-4442-A384-39D4564395A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:a16="http://schemas.microsoft.com/office/drawing/2014/main" id="{A7CE03CA-C788-45DF-AD7C-FF243EFDCB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DDC28-4ED6-48B6-B08A-40C8C5088835}" type="datetimeFigureOut">
              <a:rPr lang="vi-VN" smtClean="0"/>
              <a:t>25/09/2021</a:t>
            </a:fld>
            <a:endParaRPr lang="vi-VN"/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:a16="http://schemas.microsoft.com/office/drawing/2014/main" id="{5A98C4B1-4844-42A4-8159-1B840F2631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:a16="http://schemas.microsoft.com/office/drawing/2014/main" id="{E5E553C6-C0FE-4D4D-933B-CB4A2CD332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A8C92-47CC-40B4-B212-7E78AC2E893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510857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175E1752-612E-45B0-8CB1-BDF28676E1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id="{FB0441EF-2271-41D4-9AB8-25389C1C55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DDC28-4ED6-48B6-B08A-40C8C5088835}" type="datetimeFigureOut">
              <a:rPr lang="vi-VN" smtClean="0"/>
              <a:t>25/09/2021</a:t>
            </a:fld>
            <a:endParaRPr lang="vi-VN"/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59B7CA51-5BB4-476A-B50B-227BAFB2FA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3A00A1EE-5C5B-4510-8412-6AFDFC99B0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A8C92-47CC-40B4-B212-7E78AC2E893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609485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id="{960FF595-4D2C-4901-920F-73EC00E4AF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DDC28-4ED6-48B6-B08A-40C8C5088835}" type="datetimeFigureOut">
              <a:rPr lang="vi-VN" smtClean="0"/>
              <a:t>25/09/2021</a:t>
            </a:fld>
            <a:endParaRPr lang="vi-VN"/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id="{D355A06D-3234-456F-9BDB-D5A573C03A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CCACB461-4E08-4A69-BECC-1D9FD2F541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A8C92-47CC-40B4-B212-7E78AC2E893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668596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3C93E5FF-4192-424A-98E5-9D722CF228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248E5C08-AD49-4F44-BF3D-F1311285F0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FD3C40C1-3358-451F-A22F-0F2B04976A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B63F50FF-2C57-4ECF-AAB0-8B23001F50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DDC28-4ED6-48B6-B08A-40C8C5088835}" type="datetimeFigureOut">
              <a:rPr lang="vi-VN" smtClean="0"/>
              <a:t>25/09/2021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6CB3D9F6-8B86-48F7-814C-F310DB028C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2718A3B4-880F-4A77-8F4D-66D592744D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A8C92-47CC-40B4-B212-7E78AC2E893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232284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280B92F1-9761-4172-97DA-5FA3C978BD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:a16="http://schemas.microsoft.com/office/drawing/2014/main" id="{1371FC82-90D1-4B06-B943-E845DC57741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4976B576-F2C5-4270-953A-CADF6B9632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3DA90601-8781-44CF-B352-AA805C93FD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DDC28-4ED6-48B6-B08A-40C8C5088835}" type="datetimeFigureOut">
              <a:rPr lang="vi-VN" smtClean="0"/>
              <a:t>25/09/2021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DDE4D028-07B8-4CFF-AF79-8EBE613E7F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3279F178-647B-45E2-B111-CBA69A90A0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A8C92-47CC-40B4-B212-7E78AC2E893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55725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Tiêu đề 1">
            <a:extLst>
              <a:ext uri="{FF2B5EF4-FFF2-40B4-BE49-F238E27FC236}">
                <a16:creationId xmlns:a16="http://schemas.microsoft.com/office/drawing/2014/main" id="{0DE739AB-24E8-4C04-B175-532F3307A2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3A70D82E-7B92-4E0D-8DE9-F5189F7707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3331B213-DC52-45F8-AE8F-F72836015B8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6DDC28-4ED6-48B6-B08A-40C8C5088835}" type="datetimeFigureOut">
              <a:rPr lang="vi-VN" smtClean="0"/>
              <a:t>25/09/2021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48C2F6F5-9851-48E7-A27F-A2A679E4C2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88F88873-5054-4EBC-945B-F44B184532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9A8C92-47CC-40B4-B212-7E78AC2E893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560334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g"/><Relationship Id="rId7" Type="http://schemas.openxmlformats.org/officeDocument/2006/relationships/image" Target="../media/image8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jpg"/><Relationship Id="rId9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DCC8DBC9-AA6A-4705-85A0-121CEAE5F7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87077" y="216282"/>
            <a:ext cx="10776031" cy="177376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3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UỶ BAN NHÂNDÂN HUYỆN CỦ CHI</a:t>
            </a:r>
            <a:br>
              <a:rPr lang="en-US" sz="3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TRUNG LẬP HẠ</a:t>
            </a:r>
            <a:endParaRPr lang="vi-VN" sz="36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Hình ảnh 4">
            <a:extLst>
              <a:ext uri="{FF2B5EF4-FFF2-40B4-BE49-F238E27FC236}">
                <a16:creationId xmlns:a16="http://schemas.microsoft.com/office/drawing/2014/main" id="{0D806A34-FB56-4D4A-878A-CFAF5967E7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017" y="2211572"/>
            <a:ext cx="6836735" cy="4430146"/>
          </a:xfrm>
          <a:prstGeom prst="rect">
            <a:avLst/>
          </a:prstGeom>
        </p:spPr>
      </p:pic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91045F0F-F236-45A7-8DA7-087BB92EC2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55712" y="3561907"/>
            <a:ext cx="4582632" cy="2243469"/>
          </a:xfrm>
        </p:spPr>
        <p:txBody>
          <a:bodyPr>
            <a:normAutofit fontScale="92500"/>
          </a:bodyPr>
          <a:lstStyle/>
          <a:p>
            <a:pPr algn="just"/>
            <a:endParaRPr lang="en-US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 HỌC 2021-2022</a:t>
            </a:r>
          </a:p>
          <a:p>
            <a:pPr algn="just"/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 dạy: Võ Văn Rột</a:t>
            </a:r>
            <a:endParaRPr lang="vi-VN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86330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87177A7A-4EB5-44DA-B03A-B5143D65CB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Phần cơ bản:</a:t>
            </a:r>
            <a:endParaRPr lang="vi-VN" sz="32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1554CBEA-CED2-4EAF-8449-4841F53838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49173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sz="3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Kiến thức:</a:t>
            </a:r>
          </a:p>
          <a:p>
            <a:pPr marL="0" indent="0">
              <a:buNone/>
            </a:pP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2. Ôn chuyển đội hình hàng dọc thành đội hình vòng tròn:</a:t>
            </a:r>
          </a:p>
          <a:p>
            <a:pPr marL="0" indent="0">
              <a:buNone/>
            </a:pPr>
            <a:endParaRPr lang="vi-VN"/>
          </a:p>
        </p:txBody>
      </p:sp>
      <p:pic>
        <p:nvPicPr>
          <p:cNvPr id="6" name="Hình ảnh 5">
            <a:extLst>
              <a:ext uri="{FF2B5EF4-FFF2-40B4-BE49-F238E27FC236}">
                <a16:creationId xmlns:a16="http://schemas.microsoft.com/office/drawing/2014/main" id="{82DD9D5C-CDF7-431D-A563-CF116CDA7C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791" y="2839335"/>
            <a:ext cx="3380050" cy="3816645"/>
          </a:xfrm>
          <a:prstGeom prst="rect">
            <a:avLst/>
          </a:prstGeom>
        </p:spPr>
      </p:pic>
      <p:pic>
        <p:nvPicPr>
          <p:cNvPr id="8" name="Hình ảnh 7">
            <a:extLst>
              <a:ext uri="{FF2B5EF4-FFF2-40B4-BE49-F238E27FC236}">
                <a16:creationId xmlns:a16="http://schemas.microsoft.com/office/drawing/2014/main" id="{59CE45C4-C494-4BA4-ADA4-C00971486F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99799" y="3007131"/>
            <a:ext cx="2764796" cy="3653836"/>
          </a:xfrm>
          <a:prstGeom prst="rect">
            <a:avLst/>
          </a:prstGeom>
        </p:spPr>
      </p:pic>
      <p:pic>
        <p:nvPicPr>
          <p:cNvPr id="10" name="Hình ảnh 9">
            <a:extLst>
              <a:ext uri="{FF2B5EF4-FFF2-40B4-BE49-F238E27FC236}">
                <a16:creationId xmlns:a16="http://schemas.microsoft.com/office/drawing/2014/main" id="{D91C28AA-BC6B-447C-9333-C0866A507B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62568" y="2990851"/>
            <a:ext cx="2993505" cy="3670115"/>
          </a:xfrm>
          <a:prstGeom prst="rect">
            <a:avLst/>
          </a:prstGeom>
        </p:spPr>
      </p:pic>
      <p:pic>
        <p:nvPicPr>
          <p:cNvPr id="12" name="Hình ảnh 11">
            <a:extLst>
              <a:ext uri="{FF2B5EF4-FFF2-40B4-BE49-F238E27FC236}">
                <a16:creationId xmlns:a16="http://schemas.microsoft.com/office/drawing/2014/main" id="{D7A653C6-C07F-4B19-B66E-90B00F9B0E3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59270" y="3007132"/>
            <a:ext cx="2914650" cy="3638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074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87177A7A-4EB5-44DA-B03A-B5143D65CB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Phần cơ bản:</a:t>
            </a:r>
            <a:endParaRPr lang="vi-VN" sz="32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1554CBEA-CED2-4EAF-8449-4841F53838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49173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sz="3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Kiến thức:</a:t>
            </a:r>
          </a:p>
          <a:p>
            <a:pPr marL="0" indent="0">
              <a:buNone/>
            </a:pP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3. Chuyển đội hình vòng tròn thành đội hình hàng dọc:</a:t>
            </a:r>
          </a:p>
          <a:p>
            <a:pPr marL="0" indent="0">
              <a:buNone/>
            </a:pPr>
            <a:endParaRPr lang="vi-VN"/>
          </a:p>
        </p:txBody>
      </p:sp>
      <p:pic>
        <p:nvPicPr>
          <p:cNvPr id="6" name="Hình ảnh 5">
            <a:extLst>
              <a:ext uri="{FF2B5EF4-FFF2-40B4-BE49-F238E27FC236}">
                <a16:creationId xmlns:a16="http://schemas.microsoft.com/office/drawing/2014/main" id="{0EFA181C-6646-41F2-9211-4770EA4A74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351" y="2874736"/>
            <a:ext cx="10334449" cy="3808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5079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87177A7A-4EB5-44DA-B03A-B5143D65CB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Phần cơ bản:</a:t>
            </a:r>
            <a:endParaRPr lang="vi-VN" sz="32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1554CBEA-CED2-4EAF-8449-4841F53838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49173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sz="3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Kiến thức:</a:t>
            </a:r>
          </a:p>
          <a:p>
            <a:pPr marL="0" indent="0">
              <a:buNone/>
            </a:pP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Chuyển đội hình vòng tròn thành đội hình hàng dọc:</a:t>
            </a:r>
          </a:p>
          <a:p>
            <a:pPr marL="0" indent="0">
              <a:buNone/>
            </a:pPr>
            <a:endParaRPr lang="vi-VN"/>
          </a:p>
        </p:txBody>
      </p:sp>
      <p:pic>
        <p:nvPicPr>
          <p:cNvPr id="10" name="Hình ảnh 9">
            <a:extLst>
              <a:ext uri="{FF2B5EF4-FFF2-40B4-BE49-F238E27FC236}">
                <a16:creationId xmlns:a16="http://schemas.microsoft.com/office/drawing/2014/main" id="{54AD46ED-E342-4ACF-8805-6855D9EA6D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2660654"/>
            <a:ext cx="10972799" cy="4152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9343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87177A7A-4EB5-44DA-B03A-B5143D65CB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Phần cơ bản:</a:t>
            </a:r>
            <a:endParaRPr lang="vi-VN" sz="32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1554CBEA-CED2-4EAF-8449-4841F53838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49173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sz="3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Kiến thức:</a:t>
            </a:r>
          </a:p>
          <a:p>
            <a:pPr marL="0" indent="0">
              <a:buNone/>
            </a:pP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Chuyển đội hình vòng tròn thành đội hình hàng dọc:</a:t>
            </a:r>
          </a:p>
          <a:p>
            <a:pPr marL="0" indent="0">
              <a:buNone/>
            </a:pPr>
            <a:endParaRPr lang="vi-VN"/>
          </a:p>
        </p:txBody>
      </p:sp>
      <p:pic>
        <p:nvPicPr>
          <p:cNvPr id="9" name="Hình ảnh 8">
            <a:extLst>
              <a:ext uri="{FF2B5EF4-FFF2-40B4-BE49-F238E27FC236}">
                <a16:creationId xmlns:a16="http://schemas.microsoft.com/office/drawing/2014/main" id="{EBC93166-B32E-4618-AAAD-8ECE29BA9E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5377" y="2686756"/>
            <a:ext cx="11153423" cy="4064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0308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6C265F85-466C-4A97-A812-3C491B4FB0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04456"/>
          </a:xfrm>
        </p:spPr>
        <p:txBody>
          <a:bodyPr>
            <a:normAutofit/>
          </a:bodyPr>
          <a:lstStyle/>
          <a:p>
            <a:r>
              <a:rPr lang="en-US" sz="3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Luyện tập: </a:t>
            </a: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Các em tập luyện cùng anh, chị theo hướng dẫn.</a:t>
            </a:r>
            <a:endParaRPr lang="vi-VN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51FD8795-5CE8-4E72-85B0-12DBB7CE09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32966" y="1169582"/>
            <a:ext cx="5820833" cy="659218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Trò chơi: </a:t>
            </a:r>
            <a:r>
              <a:rPr lang="en-US" sz="32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“Mèo đuổi chuột”</a:t>
            </a:r>
          </a:p>
          <a:p>
            <a:pPr marL="0" indent="0">
              <a:buNone/>
            </a:pPr>
            <a:endParaRPr lang="vi-VN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Hình ảnh 8">
            <a:extLst>
              <a:ext uri="{FF2B5EF4-FFF2-40B4-BE49-F238E27FC236}">
                <a16:creationId xmlns:a16="http://schemas.microsoft.com/office/drawing/2014/main" id="{7506BC56-A55D-4E79-BBB5-EBD9ABD41D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489" y="1169582"/>
            <a:ext cx="5035209" cy="5513440"/>
          </a:xfrm>
          <a:prstGeom prst="rect">
            <a:avLst/>
          </a:prstGeom>
        </p:spPr>
      </p:pic>
      <p:pic>
        <p:nvPicPr>
          <p:cNvPr id="11" name="Hình ảnh 10">
            <a:extLst>
              <a:ext uri="{FF2B5EF4-FFF2-40B4-BE49-F238E27FC236}">
                <a16:creationId xmlns:a16="http://schemas.microsoft.com/office/drawing/2014/main" id="{0E89AAA2-92E5-4736-86B4-0147A75436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9699" y="1749778"/>
            <a:ext cx="6012745" cy="5036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952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hỗ dành sẵn cho Nội dung 8">
            <a:extLst>
              <a:ext uri="{FF2B5EF4-FFF2-40B4-BE49-F238E27FC236}">
                <a16:creationId xmlns:a16="http://schemas.microsoft.com/office/drawing/2014/main" id="{EB83497B-95DA-4D9F-8866-49A405CAE26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3511" y="146756"/>
            <a:ext cx="11774311" cy="6711244"/>
          </a:xfrm>
        </p:spPr>
      </p:pic>
    </p:spTree>
    <p:extLst>
      <p:ext uri="{BB962C8B-B14F-4D97-AF65-F5344CB8AC3E}">
        <p14:creationId xmlns:p14="http://schemas.microsoft.com/office/powerpoint/2010/main" val="3741391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B0AB7A17-0534-4969-9A7E-2D8176FE91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507" y="681037"/>
            <a:ext cx="10515600" cy="988386"/>
          </a:xfrm>
        </p:spPr>
        <p:txBody>
          <a:bodyPr>
            <a:normAutofit/>
          </a:bodyPr>
          <a:lstStyle/>
          <a:p>
            <a:r>
              <a:rPr lang="en-US" sz="32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 Kết thúc:</a:t>
            </a:r>
            <a:endParaRPr lang="vi-VN" sz="32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4818B309-C834-43B0-9C74-63F0B5835E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19295"/>
            <a:ext cx="10515600" cy="4351338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Thả lỏng cơ toàn thân.</a:t>
            </a:r>
          </a:p>
          <a:p>
            <a:pPr>
              <a:buFontTx/>
              <a:buChar char="-"/>
            </a:pP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Dặn dò: Tập luyện thể dục hàng ngày tăng cường sức khoẻ phòng, chống dịch bệnh. Chuẩn bị bài sau: Chuyển đội hình vòng tròn thành đội hình hàng ngang. </a:t>
            </a:r>
          </a:p>
          <a:p>
            <a:pPr>
              <a:buFontTx/>
              <a:buChar char="-"/>
            </a:pPr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vi-VN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Hình chữ nhật 3">
            <a:extLst>
              <a:ext uri="{FF2B5EF4-FFF2-40B4-BE49-F238E27FC236}">
                <a16:creationId xmlns:a16="http://schemas.microsoft.com/office/drawing/2014/main" id="{F899FC08-CB1E-4078-AB8B-2A5ADCE71CF1}"/>
              </a:ext>
            </a:extLst>
          </p:cNvPr>
          <p:cNvSpPr/>
          <p:nvPr/>
        </p:nvSpPr>
        <p:spPr>
          <a:xfrm>
            <a:off x="1097073" y="3894964"/>
            <a:ext cx="10493578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CHÚC CÁC EM MẠNH KHOẺ, BÌNH AN, CHĂM NGOAN,</a:t>
            </a:r>
          </a:p>
          <a:p>
            <a:pPr algn="ctr"/>
            <a:r>
              <a:rPr lang="en-US" sz="3600" b="1" cap="none" spc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HỌC TẬP THẬT TỐT TRONG MÙA DỊCH.</a:t>
            </a:r>
            <a:endParaRPr lang="vi-VN" sz="3600" b="1" cap="none" spc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52236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4">
            <a:extLst>
              <a:ext uri="{FF2B5EF4-FFF2-40B4-BE49-F238E27FC236}">
                <a16:creationId xmlns:a16="http://schemas.microsoft.com/office/drawing/2014/main" id="{1867BD08-6DE7-4D0C-B076-9D40064E90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591" y="0"/>
            <a:ext cx="1192972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12663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B21BA23A-69B9-4D63-890B-01CE3ECE31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75757"/>
            <a:ext cx="10515600" cy="1325563"/>
          </a:xfrm>
        </p:spPr>
        <p:txBody>
          <a:bodyPr>
            <a:noAutofit/>
          </a:bodyPr>
          <a:lstStyle/>
          <a:p>
            <a:pPr marL="519430" marR="615315" algn="ctr">
              <a:lnSpc>
                <a:spcPct val="103000"/>
              </a:lnSpc>
              <a:spcBef>
                <a:spcPts val="910"/>
              </a:spcBef>
              <a:spcAft>
                <a:spcPts val="0"/>
              </a:spcAft>
            </a:pPr>
            <a:r>
              <a:rPr lang="vi-VN" sz="2800" b="1" kern="0">
                <a:solidFill>
                  <a:srgbClr val="0000FF"/>
                </a:solidFill>
                <a:effectLst/>
                <a:ea typeface="Times New Roman" panose="02020603050405020304" pitchFamily="18" charset="0"/>
              </a:rPr>
              <a:t>Bài </a:t>
            </a:r>
            <a:r>
              <a:rPr lang="en-US" sz="2800" b="1" kern="0">
                <a:solidFill>
                  <a:srgbClr val="0000FF"/>
                </a:solidFill>
                <a:ea typeface="Times New Roman" panose="02020603050405020304" pitchFamily="18" charset="0"/>
              </a:rPr>
              <a:t>3</a:t>
            </a:r>
            <a:r>
              <a:rPr lang="vi-VN" sz="2800" b="1" kern="0">
                <a:solidFill>
                  <a:srgbClr val="0000FF"/>
                </a:solidFill>
                <a:effectLst/>
                <a:ea typeface="Times New Roman" panose="02020603050405020304" pitchFamily="18" charset="0"/>
              </a:rPr>
              <a:t>: </a:t>
            </a:r>
            <a:br>
              <a:rPr lang="en-US" sz="2800" b="1" kern="0">
                <a:solidFill>
                  <a:srgbClr val="0000FF"/>
                </a:solidFill>
                <a:effectLst/>
                <a:ea typeface="Times New Roman" panose="02020603050405020304" pitchFamily="18" charset="0"/>
              </a:rPr>
            </a:br>
            <a:r>
              <a:rPr lang="vi-VN" sz="2800" b="1" kern="0">
                <a:solidFill>
                  <a:srgbClr val="0000FF"/>
                </a:solidFill>
                <a:effectLst/>
                <a:ea typeface="Times New Roman" panose="02020603050405020304" pitchFamily="18" charset="0"/>
              </a:rPr>
              <a:t>CHUYỂN ĐỘI HÌNH </a:t>
            </a:r>
            <a:r>
              <a:rPr lang="vi-VN" sz="2800" b="1" kern="0">
                <a:solidFill>
                  <a:srgbClr val="0000FF"/>
                </a:solidFill>
                <a:ea typeface="Times New Roman" panose="02020603050405020304" pitchFamily="18" charset="0"/>
              </a:rPr>
              <a:t>VÒNG TRÒN</a:t>
            </a:r>
            <a:br>
              <a:rPr lang="en-US" sz="2800" b="1" ker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800" b="1" kern="0">
                <a:solidFill>
                  <a:srgbClr val="0000FF"/>
                </a:solidFill>
                <a:effectLst/>
                <a:ea typeface="Times New Roman" panose="02020603050405020304" pitchFamily="18" charset="0"/>
              </a:rPr>
              <a:t>THÀNH ĐỘI HÌNH</a:t>
            </a:r>
            <a:r>
              <a:rPr lang="en-US" sz="2800" b="1" kern="0">
                <a:solidFill>
                  <a:srgbClr val="0000FF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vi-VN" sz="2800" b="1" kern="0">
                <a:solidFill>
                  <a:srgbClr val="0000FF"/>
                </a:solidFill>
                <a:ea typeface="Times New Roman" panose="02020603050405020304" pitchFamily="18" charset="0"/>
              </a:rPr>
              <a:t>HÀNG </a:t>
            </a:r>
            <a:r>
              <a:rPr lang="en-US" sz="2800" b="1" ker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DỌC </a:t>
            </a:r>
            <a:r>
              <a:rPr lang="vi-VN" sz="2800" b="1" kern="0">
                <a:solidFill>
                  <a:srgbClr val="0000FF"/>
                </a:solidFill>
                <a:effectLst/>
                <a:ea typeface="Times New Roman" panose="02020603050405020304" pitchFamily="18" charset="0"/>
              </a:rPr>
              <a:t>.</a:t>
            </a:r>
            <a:br>
              <a:rPr lang="vi-VN" sz="2800">
                <a:solidFill>
                  <a:srgbClr val="0000FF"/>
                </a:solidFill>
                <a:effectLst/>
                <a:ea typeface="Times New Roman" panose="02020603050405020304" pitchFamily="18" charset="0"/>
              </a:rPr>
            </a:br>
            <a:endParaRPr lang="vi-VN" sz="2800">
              <a:solidFill>
                <a:srgbClr val="0000FF"/>
              </a:solidFill>
            </a:endParaRP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E9041D35-F7A4-4AC7-8C24-F9221F28FD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4671" y="2133963"/>
            <a:ext cx="11546958" cy="4766561"/>
          </a:xfrm>
        </p:spPr>
        <p:txBody>
          <a:bodyPr>
            <a:noAutofit/>
          </a:bodyPr>
          <a:lstStyle/>
          <a:p>
            <a:pPr marL="0" lvl="0" indent="0" algn="l">
              <a:spcBef>
                <a:spcPts val="870"/>
              </a:spcBef>
              <a:spcAft>
                <a:spcPts val="0"/>
              </a:spcAft>
              <a:buSzPts val="1400"/>
              <a:buNone/>
              <a:tabLst>
                <a:tab pos="591820" algn="l"/>
              </a:tabLst>
            </a:pPr>
            <a:r>
              <a:rPr lang="en-US" sz="3200" b="1" spc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en-US" sz="3200" b="1" spc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vi-VN" sz="3200" b="1" spc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Mục tiêu </a:t>
            </a:r>
            <a:r>
              <a:rPr lang="vi-VN" sz="3200" b="1" spc="-1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vi-VN" sz="3200" b="1" spc="5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spc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3200" b="1" spc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l">
              <a:spcBef>
                <a:spcPts val="870"/>
              </a:spcBef>
              <a:spcAft>
                <a:spcPts val="0"/>
              </a:spcAft>
              <a:buSzPts val="1400"/>
              <a:buNone/>
              <a:tabLst>
                <a:tab pos="591820" algn="l"/>
              </a:tabLst>
            </a:pPr>
            <a:r>
              <a:rPr lang="en-US" sz="3200" b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1. </a:t>
            </a:r>
            <a:r>
              <a:rPr lang="vi-VN" sz="3200" b="1" spc="-5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vi-VN" sz="3200" b="1" spc="-45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spc="-5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vi-VN" sz="3200" b="1" spc="-6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spc="-5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chất:</a:t>
            </a:r>
            <a:r>
              <a:rPr lang="vi-VN" sz="3200" b="1" spc="-45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spc="-5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vi-VN" sz="3200" spc="-45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spc="-5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vi-VN" sz="3200" spc="-5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spc="-5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góp</a:t>
            </a:r>
            <a:r>
              <a:rPr lang="vi-VN" sz="3200" spc="-55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spc="-5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vi-VN" sz="3200" spc="-45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spc="-5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bồi</a:t>
            </a:r>
            <a:r>
              <a:rPr lang="vi-VN" sz="3200" spc="-45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spc="-5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dưỡng</a:t>
            </a:r>
            <a:r>
              <a:rPr lang="vi-VN" sz="3200" spc="-4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spc="-5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vi-VN" sz="3200" spc="-45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spc="-5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vi-VN" sz="3200" spc="-5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spc="-5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vi-VN" sz="3200" spc="-4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spc="-5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vi-VN" sz="3200" spc="-5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spc="-5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vi-VN" sz="3200" spc="-65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spc="-5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vi-VN" sz="3200" spc="-4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spc="-5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vi-VN" sz="3200" spc="-45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spc="-5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thể:</a:t>
            </a:r>
          </a:p>
          <a:p>
            <a:pPr marL="0" lvl="0" indent="0">
              <a:spcBef>
                <a:spcPts val="890"/>
              </a:spcBef>
              <a:spcAft>
                <a:spcPts val="0"/>
              </a:spcAft>
              <a:buSzPts val="1400"/>
              <a:buNone/>
              <a:tabLst>
                <a:tab pos="537210" algn="l"/>
              </a:tabLst>
            </a:pPr>
            <a:r>
              <a:rPr lang="en-US" sz="32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- </a:t>
            </a:r>
            <a:r>
              <a:rPr lang="vi-VN" sz="32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Đoàn kết, nghiêm túc, tích cực trong tập luyện và hoạt động tập</a:t>
            </a:r>
            <a:r>
              <a:rPr lang="vi-VN" sz="3200" spc="-65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thể.</a:t>
            </a:r>
          </a:p>
          <a:p>
            <a:pPr marL="0" marR="527050" lvl="0" indent="0" algn="just">
              <a:lnSpc>
                <a:spcPct val="105000"/>
              </a:lnSpc>
              <a:spcBef>
                <a:spcPts val="875"/>
              </a:spcBef>
              <a:spcAft>
                <a:spcPts val="0"/>
              </a:spcAft>
              <a:buSzPts val="1400"/>
              <a:buNone/>
              <a:tabLst>
                <a:tab pos="537210" algn="l"/>
              </a:tabLst>
            </a:pPr>
            <a:r>
              <a:rPr lang="en-US" sz="32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- </a:t>
            </a:r>
            <a:r>
              <a:rPr lang="vi-VN" sz="32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Tích cực tham gia các trò chơi vận động, có trách nhiệm trong khi chơi trò chơi và hình thành thói quen tập luyện</a:t>
            </a:r>
            <a:r>
              <a:rPr lang="vi-VN" sz="3200" spc="-4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 dục thể thao</a:t>
            </a:r>
            <a:r>
              <a:rPr lang="vi-VN" sz="32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527050" lvl="0" indent="0">
              <a:lnSpc>
                <a:spcPct val="105000"/>
              </a:lnSpc>
              <a:spcBef>
                <a:spcPts val="875"/>
              </a:spcBef>
              <a:spcAft>
                <a:spcPts val="0"/>
              </a:spcAft>
              <a:buSzPts val="1400"/>
              <a:buNone/>
              <a:tabLst>
                <a:tab pos="537210" algn="l"/>
              </a:tabLst>
            </a:pPr>
            <a:r>
              <a:rPr lang="en-US" sz="3200" b="1" kern="0" spc="-5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3200" b="1" ker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vi-VN" sz="3200"/>
          </a:p>
        </p:txBody>
      </p:sp>
    </p:spTree>
    <p:extLst>
      <p:ext uri="{BB962C8B-B14F-4D97-AF65-F5344CB8AC3E}">
        <p14:creationId xmlns:p14="http://schemas.microsoft.com/office/powerpoint/2010/main" val="2240624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EE7200E5-886E-4CB9-AF49-73F4ADEF06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30942"/>
            <a:ext cx="10515600" cy="903944"/>
          </a:xfrm>
        </p:spPr>
        <p:txBody>
          <a:bodyPr>
            <a:normAutofit/>
          </a:bodyPr>
          <a:lstStyle/>
          <a:p>
            <a:r>
              <a:rPr lang="en-US" sz="3200" b="1" spc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vi-VN" sz="3200" b="1" spc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Mục tiêu </a:t>
            </a:r>
            <a:r>
              <a:rPr lang="vi-VN" sz="3200" b="1" spc="-1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vi-VN" sz="3200" b="1" spc="5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spc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vi-VN" sz="3200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7FB6634D-7331-428E-B42C-693527CB22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9851" y="1676769"/>
            <a:ext cx="11025963" cy="4862254"/>
          </a:xfrm>
        </p:spPr>
        <p:txBody>
          <a:bodyPr>
            <a:noAutofit/>
          </a:bodyPr>
          <a:lstStyle/>
          <a:p>
            <a:pPr marL="0" marR="527050" lvl="0" indent="0">
              <a:lnSpc>
                <a:spcPct val="105000"/>
              </a:lnSpc>
              <a:spcBef>
                <a:spcPts val="875"/>
              </a:spcBef>
              <a:spcAft>
                <a:spcPts val="0"/>
              </a:spcAft>
              <a:buSzPts val="1400"/>
              <a:buNone/>
              <a:tabLst>
                <a:tab pos="537210" algn="l"/>
              </a:tabLst>
            </a:pPr>
            <a:r>
              <a:rPr lang="en-US" sz="3200" b="1" kern="0" spc="-5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vi-VN" sz="3200" b="1" kern="0" spc="-5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 năng lực</a:t>
            </a:r>
            <a:endParaRPr lang="en-US" sz="3200" b="1" kern="0" spc="-5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527050" lvl="0" indent="0">
              <a:lnSpc>
                <a:spcPct val="105000"/>
              </a:lnSpc>
              <a:spcBef>
                <a:spcPts val="875"/>
              </a:spcBef>
              <a:spcAft>
                <a:spcPts val="0"/>
              </a:spcAft>
              <a:buSzPts val="1400"/>
              <a:buNone/>
              <a:tabLst>
                <a:tab pos="537210" algn="l"/>
              </a:tabLst>
            </a:pPr>
            <a:r>
              <a:rPr lang="en-US" sz="3200" b="1" kern="0" spc="-5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2</a:t>
            </a:r>
            <a:r>
              <a:rPr lang="en-US" sz="3200" b="1" kern="0" spc="-5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.1. </a:t>
            </a:r>
            <a:r>
              <a:rPr lang="vi-VN" sz="3200" b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Năng lực chung:</a:t>
            </a:r>
            <a:endParaRPr lang="en-US" sz="3200" b="1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	-</a:t>
            </a:r>
            <a:r>
              <a:rPr lang="vi-VN">
                <a:latin typeface="Times New Roman" panose="02020603050405020304" pitchFamily="18" charset="0"/>
                <a:cs typeface="Times New Roman" panose="02020603050405020304" pitchFamily="18" charset="0"/>
              </a:rPr>
              <a:t>Tự chủ và tự học: Tự xem trước cách thực hiện chuyển đội hình hàng dọc thành đội hình vòng tròn trong sách giáo khoa.</a:t>
            </a:r>
          </a:p>
          <a:p>
            <a:pPr marL="0" lvl="0" indent="0">
              <a:buNone/>
            </a:pP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	- </a:t>
            </a:r>
            <a:r>
              <a:rPr lang="vi-VN">
                <a:latin typeface="Times New Roman" panose="02020603050405020304" pitchFamily="18" charset="0"/>
                <a:cs typeface="Times New Roman" panose="02020603050405020304" pitchFamily="18" charset="0"/>
              </a:rPr>
              <a:t>Giao tiếp và hợp tác: Biết phân công, hợp tác trong nhóm để thực hiện các động tác và trò chơi.</a:t>
            </a:r>
          </a:p>
        </p:txBody>
      </p:sp>
    </p:spTree>
    <p:extLst>
      <p:ext uri="{BB962C8B-B14F-4D97-AF65-F5344CB8AC3E}">
        <p14:creationId xmlns:p14="http://schemas.microsoft.com/office/powerpoint/2010/main" val="318380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EE7200E5-886E-4CB9-AF49-73F4ADEF06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28923"/>
            <a:ext cx="10515600" cy="623703"/>
          </a:xfrm>
        </p:spPr>
        <p:txBody>
          <a:bodyPr>
            <a:normAutofit/>
          </a:bodyPr>
          <a:lstStyle/>
          <a:p>
            <a:r>
              <a:rPr lang="en-US" sz="3200" b="1" spc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vi-VN" sz="3200" b="1" spc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Mục tiêu </a:t>
            </a:r>
            <a:r>
              <a:rPr lang="vi-VN" sz="3200" b="1" spc="-1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vi-VN" sz="3200" b="1" spc="5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spc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vi-VN" sz="3200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7FB6634D-7331-428E-B42C-693527CB22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9851" y="1357789"/>
            <a:ext cx="11025963" cy="4862254"/>
          </a:xfrm>
        </p:spPr>
        <p:txBody>
          <a:bodyPr>
            <a:noAutofit/>
          </a:bodyPr>
          <a:lstStyle/>
          <a:p>
            <a:pPr marL="0" marR="527050" lvl="0" indent="0">
              <a:lnSpc>
                <a:spcPct val="105000"/>
              </a:lnSpc>
              <a:spcBef>
                <a:spcPts val="875"/>
              </a:spcBef>
              <a:spcAft>
                <a:spcPts val="0"/>
              </a:spcAft>
              <a:buSzPts val="1400"/>
              <a:buNone/>
              <a:tabLst>
                <a:tab pos="537210" algn="l"/>
              </a:tabLst>
            </a:pPr>
            <a:r>
              <a:rPr lang="en-US" sz="3200" b="1" ker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2.2. </a:t>
            </a:r>
            <a:r>
              <a:rPr lang="vi-VN" sz="3200" b="1" ker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Năng lực đặc thù:</a:t>
            </a:r>
            <a:endParaRPr lang="en-US" sz="3200" b="1" kern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527050" lvl="0" indent="0">
              <a:lnSpc>
                <a:spcPct val="105000"/>
              </a:lnSpc>
              <a:spcBef>
                <a:spcPts val="875"/>
              </a:spcBef>
              <a:spcAft>
                <a:spcPts val="0"/>
              </a:spcAft>
              <a:buSzPts val="1400"/>
              <a:buNone/>
              <a:tabLst>
                <a:tab pos="537210" algn="l"/>
              </a:tabLst>
            </a:pPr>
            <a:r>
              <a:rPr lang="en-US" sz="32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- </a:t>
            </a:r>
            <a:r>
              <a:rPr lang="vi-VN" sz="32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32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ăng lực</a:t>
            </a:r>
            <a:r>
              <a:rPr lang="vi-VN" sz="32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chăm sóc </a:t>
            </a:r>
            <a:r>
              <a:rPr lang="en-US" sz="32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sức khoẻ</a:t>
            </a:r>
            <a:r>
              <a:rPr lang="vi-VN" sz="32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Biết thực hiện vệ sinh sân tập, thực hiện vệ sinh cá nhân để đảm bảo an toàn trong tập</a:t>
            </a:r>
            <a:r>
              <a:rPr lang="vi-VN" sz="3200" spc="-35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luyện.</a:t>
            </a:r>
            <a:endParaRPr lang="en-US" sz="320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527050" lvl="0" indent="0">
              <a:lnSpc>
                <a:spcPct val="105000"/>
              </a:lnSpc>
              <a:spcBef>
                <a:spcPts val="875"/>
              </a:spcBef>
              <a:spcAft>
                <a:spcPts val="0"/>
              </a:spcAft>
              <a:buSzPts val="1400"/>
              <a:buNone/>
              <a:tabLst>
                <a:tab pos="537210" algn="l"/>
              </a:tabLst>
            </a:pPr>
            <a:r>
              <a:rPr lang="en-US" sz="32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- </a:t>
            </a:r>
            <a:r>
              <a:rPr lang="vi-VN" sz="32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32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ăng lực</a:t>
            </a:r>
            <a:r>
              <a:rPr lang="vi-VN" sz="32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vận động cơ bản: Thực hiện được cách chuyển đội hình </a:t>
            </a:r>
            <a:r>
              <a:rPr lang="vi-VN" sz="32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vòng</a:t>
            </a:r>
            <a:r>
              <a:rPr lang="vi-VN" sz="3200" spc="-2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tròn </a:t>
            </a:r>
            <a:r>
              <a:rPr lang="vi-VN" sz="32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 đội hình</a:t>
            </a:r>
            <a:r>
              <a:rPr lang="vi-VN" sz="32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hàng </a:t>
            </a:r>
            <a:r>
              <a:rPr lang="en-US" sz="32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dọc</a:t>
            </a:r>
            <a:r>
              <a:rPr lang="vi-VN" sz="32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527050" lvl="0" indent="0">
              <a:lnSpc>
                <a:spcPct val="105000"/>
              </a:lnSpc>
              <a:spcBef>
                <a:spcPts val="875"/>
              </a:spcBef>
              <a:spcAft>
                <a:spcPts val="0"/>
              </a:spcAft>
              <a:buSzPts val="1400"/>
              <a:buNone/>
              <a:tabLst>
                <a:tab pos="537210" algn="l"/>
              </a:tabLst>
            </a:pPr>
            <a:r>
              <a:rPr lang="en-US" sz="32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- </a:t>
            </a:r>
            <a:r>
              <a:rPr lang="vi-VN" sz="32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 quan sát tranh, tự khám phá bài và quan sát động tác làm mẫu của giáo viên để tập luyện. Thực hiện được cách chuyển đội hình </a:t>
            </a:r>
            <a:r>
              <a:rPr lang="vi-VN" sz="32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vòng tròn </a:t>
            </a:r>
            <a:r>
              <a:rPr lang="vi-VN" sz="32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 đội hình</a:t>
            </a:r>
            <a:r>
              <a:rPr lang="vi-VN" sz="32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hàng </a:t>
            </a:r>
            <a:r>
              <a:rPr lang="en-US" sz="32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dọc</a:t>
            </a:r>
            <a:r>
              <a:rPr lang="vi-VN" sz="32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24485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17F796EA-97E1-4A66-A2C4-67841EB088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1144588"/>
          </a:xfrm>
        </p:spPr>
        <p:txBody>
          <a:bodyPr/>
          <a:lstStyle/>
          <a:p>
            <a:r>
              <a:rPr lang="en-US" sz="3200" b="1" ker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II. </a:t>
            </a:r>
            <a:r>
              <a:rPr lang="vi-VN" sz="3200" b="1" ker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Địa điểm – phương</a:t>
            </a:r>
            <a:r>
              <a:rPr lang="vi-VN" sz="3200" b="1" kern="0" spc="-2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b="1" ker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tiện</a:t>
            </a:r>
            <a:br>
              <a:rPr lang="vi-VN" sz="4400" b="1" ker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vi-VN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9E913979-41E4-4EBB-B565-520EEC0742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85381"/>
            <a:ext cx="10515600" cy="2788905"/>
          </a:xfrm>
        </p:spPr>
        <p:txBody>
          <a:bodyPr/>
          <a:lstStyle/>
          <a:p>
            <a:pPr marL="0" lvl="0" indent="0">
              <a:spcBef>
                <a:spcPts val="850"/>
              </a:spcBef>
              <a:buSzPts val="1400"/>
              <a:buNone/>
              <a:tabLst>
                <a:tab pos="537210" algn="l"/>
              </a:tabLst>
            </a:pPr>
            <a:r>
              <a:rPr lang="en-US" sz="3200" b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vi-VN" sz="3200" b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Địa điểm</a:t>
            </a:r>
            <a:r>
              <a:rPr lang="vi-VN" sz="32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Sân</a:t>
            </a:r>
            <a:r>
              <a:rPr lang="vi-VN" sz="3200" spc="5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nhà</a:t>
            </a:r>
            <a:endParaRPr lang="vi-VN" sz="32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lvl="0" indent="0">
              <a:spcBef>
                <a:spcPts val="910"/>
              </a:spcBef>
              <a:buSzPts val="1400"/>
              <a:buNone/>
              <a:tabLst>
                <a:tab pos="228600" algn="l"/>
                <a:tab pos="537210" algn="l"/>
              </a:tabLst>
            </a:pPr>
            <a:r>
              <a:rPr lang="en-US" sz="3200" b="1" ker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vi-VN" sz="3200" b="1" ker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Phương</a:t>
            </a:r>
            <a:r>
              <a:rPr lang="vi-VN" sz="3200" b="1" kern="0" spc="-5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b="1" ker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tiện:</a:t>
            </a:r>
          </a:p>
          <a:p>
            <a:pPr marL="204470" indent="0" algn="just">
              <a:spcBef>
                <a:spcPts val="850"/>
              </a:spcBef>
              <a:spcAft>
                <a:spcPts val="0"/>
              </a:spcAft>
              <a:buNone/>
            </a:pPr>
            <a:r>
              <a:rPr lang="vi-VN" sz="32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Giáo viên chuẩn bị: Tranh ảnh, trang phục thể thao, còi phục vụ trò chơi.</a:t>
            </a:r>
          </a:p>
          <a:p>
            <a:pPr marL="204470" indent="0">
              <a:spcBef>
                <a:spcPts val="885"/>
              </a:spcBef>
              <a:spcAft>
                <a:spcPts val="0"/>
              </a:spcAft>
              <a:buNone/>
            </a:pPr>
            <a:r>
              <a:rPr lang="vi-VN" sz="32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Học sinh chuẩn bị: Giày thể thao.</a:t>
            </a:r>
          </a:p>
          <a:p>
            <a:endParaRPr lang="vi-VN"/>
          </a:p>
        </p:txBody>
      </p:sp>
      <p:sp>
        <p:nvSpPr>
          <p:cNvPr id="16" name="Chỗ dành sẵn cho Nội dung 2">
            <a:extLst>
              <a:ext uri="{FF2B5EF4-FFF2-40B4-BE49-F238E27FC236}">
                <a16:creationId xmlns:a16="http://schemas.microsoft.com/office/drawing/2014/main" id="{2B58D1DF-A757-4252-906D-0B4CAFA43B4E}"/>
              </a:ext>
            </a:extLst>
          </p:cNvPr>
          <p:cNvSpPr txBox="1">
            <a:spLocks/>
          </p:cNvSpPr>
          <p:nvPr/>
        </p:nvSpPr>
        <p:spPr>
          <a:xfrm>
            <a:off x="723014" y="4295928"/>
            <a:ext cx="10783186" cy="25620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ts val="910"/>
              </a:spcBef>
              <a:buSzPts val="1400"/>
              <a:buNone/>
              <a:tabLst>
                <a:tab pos="228600" algn="l"/>
                <a:tab pos="774700" algn="l"/>
              </a:tabLst>
            </a:pPr>
            <a:r>
              <a:rPr lang="en-US" sz="3200" b="1" ker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III. </a:t>
            </a:r>
            <a:r>
              <a:rPr lang="vi-VN" sz="3200" b="1" ker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Phương pháp và hình thức tổ chức dạy</a:t>
            </a:r>
            <a:r>
              <a:rPr lang="vi-VN" sz="3200" b="1" kern="0" spc="-3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b="1" ker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endParaRPr lang="en-US" sz="3200" b="1" kern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>
              <a:spcBef>
                <a:spcPts val="910"/>
              </a:spcBef>
              <a:buSzPts val="1400"/>
              <a:buFontTx/>
              <a:buChar char="-"/>
              <a:tabLst>
                <a:tab pos="228600" algn="l"/>
                <a:tab pos="774700" algn="l"/>
              </a:tabLst>
            </a:pPr>
            <a:r>
              <a:rPr lang="vi-VN" sz="32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Phương pháp dạy học chính: Làm mẫu, sử dụng lời nói, tập luyện, trò chơi và thi đấu.</a:t>
            </a:r>
            <a:endParaRPr lang="en-US" sz="32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>
              <a:spcBef>
                <a:spcPts val="910"/>
              </a:spcBef>
              <a:buSzPts val="1400"/>
              <a:buFontTx/>
              <a:buChar char="-"/>
              <a:tabLst>
                <a:tab pos="228600" algn="l"/>
                <a:tab pos="774700" algn="l"/>
              </a:tabLst>
            </a:pPr>
            <a:r>
              <a:rPr lang="vi-VN" sz="32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 thức dạy học ch</a:t>
            </a:r>
            <a:r>
              <a:rPr lang="en-US" sz="3200">
                <a:latin typeface="Times New Roman" panose="02020603050405020304" pitchFamily="18" charset="0"/>
                <a:ea typeface="Times New Roman" panose="02020603050405020304" pitchFamily="18" charset="0"/>
              </a:rPr>
              <a:t>í</a:t>
            </a:r>
            <a:r>
              <a:rPr lang="vi-VN" sz="32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</a:t>
            </a:r>
            <a:r>
              <a:rPr lang="en-US" sz="3200"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vi-VN" sz="32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Tập luyện đồng loạt</a:t>
            </a:r>
            <a:r>
              <a:rPr lang="en-US" sz="32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(tập thể), tập theo</a:t>
            </a:r>
            <a:r>
              <a:rPr lang="vi-VN" sz="3200" spc="-5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nhóm.</a:t>
            </a:r>
            <a:endParaRPr lang="en-US" sz="320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808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4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4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4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4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4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4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78BE7022-E8DA-4A27-8946-B8B249D4A8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63945"/>
          </a:xfrm>
        </p:spPr>
        <p:txBody>
          <a:bodyPr>
            <a:norm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IV. TIẾN TRÌNH TIẾT DẠY</a:t>
            </a:r>
            <a:endParaRPr lang="vi-VN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405A0836-16EA-4177-8A15-76AB1BC100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19562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sz="3200" b="1">
                <a:solidFill>
                  <a:srgbClr val="0000FF"/>
                </a:solidFill>
              </a:rPr>
              <a:t>1. Phần mở đầu:</a:t>
            </a:r>
          </a:p>
          <a:p>
            <a:pPr marL="0" indent="0">
              <a:buNone/>
            </a:pPr>
            <a:r>
              <a:rPr lang="en-US" sz="3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động: </a:t>
            </a:r>
          </a:p>
          <a:p>
            <a:pPr marL="0" indent="0">
              <a:buNone/>
            </a:pPr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Xoay các khớp</a:t>
            </a:r>
          </a:p>
          <a:p>
            <a:pPr marL="0" indent="0">
              <a:buNone/>
            </a:pPr>
            <a:endParaRPr lang="vi-VN"/>
          </a:p>
        </p:txBody>
      </p:sp>
      <p:pic>
        <p:nvPicPr>
          <p:cNvPr id="6" name="Hình ảnh 5">
            <a:extLst>
              <a:ext uri="{FF2B5EF4-FFF2-40B4-BE49-F238E27FC236}">
                <a16:creationId xmlns:a16="http://schemas.microsoft.com/office/drawing/2014/main" id="{CDBFF0FB-D6E9-43D7-BF28-58685464F7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1584" y="270931"/>
            <a:ext cx="1392868" cy="2811789"/>
          </a:xfrm>
          <a:prstGeom prst="rect">
            <a:avLst/>
          </a:prstGeom>
        </p:spPr>
      </p:pic>
      <p:pic>
        <p:nvPicPr>
          <p:cNvPr id="9" name="Hình ảnh 8">
            <a:extLst>
              <a:ext uri="{FF2B5EF4-FFF2-40B4-BE49-F238E27FC236}">
                <a16:creationId xmlns:a16="http://schemas.microsoft.com/office/drawing/2014/main" id="{8BE43D23-755F-44C7-B19A-FFD0F711A6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4213" y="101600"/>
            <a:ext cx="1600460" cy="3056961"/>
          </a:xfrm>
          <a:prstGeom prst="rect">
            <a:avLst/>
          </a:prstGeom>
        </p:spPr>
      </p:pic>
      <p:sp>
        <p:nvSpPr>
          <p:cNvPr id="7" name="Bong bóng Lời nói: Hình bầu dục 6">
            <a:extLst>
              <a:ext uri="{FF2B5EF4-FFF2-40B4-BE49-F238E27FC236}">
                <a16:creationId xmlns:a16="http://schemas.microsoft.com/office/drawing/2014/main" id="{4044E5F4-DB5F-4AAB-A5D2-EF971CC4CEEC}"/>
              </a:ext>
            </a:extLst>
          </p:cNvPr>
          <p:cNvSpPr/>
          <p:nvPr/>
        </p:nvSpPr>
        <p:spPr>
          <a:xfrm>
            <a:off x="9358159" y="330537"/>
            <a:ext cx="776176" cy="664532"/>
          </a:xfrm>
          <a:prstGeom prst="wedgeEllipseCallout">
            <a:avLst>
              <a:gd name="adj1" fmla="val 55155"/>
              <a:gd name="adj2" fmla="val 63093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/>
              <a:t>Xoay vai</a:t>
            </a:r>
            <a:endParaRPr lang="vi-VN" sz="1400"/>
          </a:p>
        </p:txBody>
      </p:sp>
      <p:sp>
        <p:nvSpPr>
          <p:cNvPr id="4" name="Bong bóng Lời nói: Hình bầu dục 3">
            <a:extLst>
              <a:ext uri="{FF2B5EF4-FFF2-40B4-BE49-F238E27FC236}">
                <a16:creationId xmlns:a16="http://schemas.microsoft.com/office/drawing/2014/main" id="{B1E864E5-7DA3-4D8F-8A83-0497992F64EC}"/>
              </a:ext>
            </a:extLst>
          </p:cNvPr>
          <p:cNvSpPr/>
          <p:nvPr/>
        </p:nvSpPr>
        <p:spPr>
          <a:xfrm>
            <a:off x="6914571" y="330537"/>
            <a:ext cx="776176" cy="664532"/>
          </a:xfrm>
          <a:prstGeom prst="wedgeEllipseCallout">
            <a:avLst>
              <a:gd name="adj1" fmla="val 55155"/>
              <a:gd name="adj2" fmla="val 63093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/>
              <a:t>Xoay cổ</a:t>
            </a:r>
            <a:endParaRPr lang="vi-VN" sz="1400"/>
          </a:p>
        </p:txBody>
      </p:sp>
      <p:pic>
        <p:nvPicPr>
          <p:cNvPr id="21" name="Hình ảnh 20">
            <a:extLst>
              <a:ext uri="{FF2B5EF4-FFF2-40B4-BE49-F238E27FC236}">
                <a16:creationId xmlns:a16="http://schemas.microsoft.com/office/drawing/2014/main" id="{50C0E8E8-DDFE-4AE9-B059-5AAA52E86D3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433" y="3561801"/>
            <a:ext cx="1438597" cy="3140482"/>
          </a:xfrm>
          <a:prstGeom prst="rect">
            <a:avLst/>
          </a:prstGeom>
        </p:spPr>
      </p:pic>
      <p:sp>
        <p:nvSpPr>
          <p:cNvPr id="10" name="Bong bóng Lời nói: Hình bầu dục 9">
            <a:extLst>
              <a:ext uri="{FF2B5EF4-FFF2-40B4-BE49-F238E27FC236}">
                <a16:creationId xmlns:a16="http://schemas.microsoft.com/office/drawing/2014/main" id="{B6FF895E-BA99-4624-8637-3273F26BF4B0}"/>
              </a:ext>
            </a:extLst>
          </p:cNvPr>
          <p:cNvSpPr/>
          <p:nvPr/>
        </p:nvSpPr>
        <p:spPr>
          <a:xfrm>
            <a:off x="267363" y="3555595"/>
            <a:ext cx="776176" cy="664532"/>
          </a:xfrm>
          <a:prstGeom prst="wedgeEllipseCallout">
            <a:avLst>
              <a:gd name="adj1" fmla="val 55155"/>
              <a:gd name="adj2" fmla="val 63093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/>
              <a:t>Xoay cánh tay</a:t>
            </a:r>
            <a:endParaRPr lang="vi-VN" sz="1400"/>
          </a:p>
        </p:txBody>
      </p:sp>
      <p:pic>
        <p:nvPicPr>
          <p:cNvPr id="23" name="Hình ảnh 22">
            <a:extLst>
              <a:ext uri="{FF2B5EF4-FFF2-40B4-BE49-F238E27FC236}">
                <a16:creationId xmlns:a16="http://schemas.microsoft.com/office/drawing/2014/main" id="{6E6E9A23-0962-4DCB-9D0E-0034AEC9CFF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7212" y="3642265"/>
            <a:ext cx="1372202" cy="2885198"/>
          </a:xfrm>
          <a:prstGeom prst="rect">
            <a:avLst/>
          </a:prstGeom>
        </p:spPr>
      </p:pic>
      <p:pic>
        <p:nvPicPr>
          <p:cNvPr id="25" name="Hình ảnh 24">
            <a:extLst>
              <a:ext uri="{FF2B5EF4-FFF2-40B4-BE49-F238E27FC236}">
                <a16:creationId xmlns:a16="http://schemas.microsoft.com/office/drawing/2014/main" id="{2C6CA8FD-F4B0-48D9-9450-34E249F03B6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6072" y="3653069"/>
            <a:ext cx="1314255" cy="2839806"/>
          </a:xfrm>
          <a:prstGeom prst="rect">
            <a:avLst/>
          </a:prstGeom>
        </p:spPr>
      </p:pic>
      <p:pic>
        <p:nvPicPr>
          <p:cNvPr id="27" name="Hình ảnh 26">
            <a:extLst>
              <a:ext uri="{FF2B5EF4-FFF2-40B4-BE49-F238E27FC236}">
                <a16:creationId xmlns:a16="http://schemas.microsoft.com/office/drawing/2014/main" id="{959ECB0F-7723-4DD4-A430-77FC44017E7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9770" y="3737107"/>
            <a:ext cx="1464158" cy="2755768"/>
          </a:xfrm>
          <a:prstGeom prst="rect">
            <a:avLst/>
          </a:prstGeom>
        </p:spPr>
      </p:pic>
      <p:pic>
        <p:nvPicPr>
          <p:cNvPr id="29" name="Hình ảnh 28">
            <a:extLst>
              <a:ext uri="{FF2B5EF4-FFF2-40B4-BE49-F238E27FC236}">
                <a16:creationId xmlns:a16="http://schemas.microsoft.com/office/drawing/2014/main" id="{69F0CAA1-1072-45BA-811F-CE4A784B075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6788" y="3642265"/>
            <a:ext cx="1453449" cy="2839806"/>
          </a:xfrm>
          <a:prstGeom prst="rect">
            <a:avLst/>
          </a:prstGeom>
        </p:spPr>
      </p:pic>
      <p:pic>
        <p:nvPicPr>
          <p:cNvPr id="31" name="Hình ảnh 30">
            <a:extLst>
              <a:ext uri="{FF2B5EF4-FFF2-40B4-BE49-F238E27FC236}">
                <a16:creationId xmlns:a16="http://schemas.microsoft.com/office/drawing/2014/main" id="{73224DEB-01FB-4BE0-B6C9-8B8CB0892A0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6248" y="3894667"/>
            <a:ext cx="1600460" cy="2632796"/>
          </a:xfrm>
          <a:prstGeom prst="rect">
            <a:avLst/>
          </a:prstGeom>
        </p:spPr>
      </p:pic>
      <p:sp>
        <p:nvSpPr>
          <p:cNvPr id="11" name="Bong bóng Lời nói: Hình bầu dục 10">
            <a:extLst>
              <a:ext uri="{FF2B5EF4-FFF2-40B4-BE49-F238E27FC236}">
                <a16:creationId xmlns:a16="http://schemas.microsoft.com/office/drawing/2014/main" id="{9E0CB58A-34F3-4577-A5C7-7F9ED63ABA65}"/>
              </a:ext>
            </a:extLst>
          </p:cNvPr>
          <p:cNvSpPr/>
          <p:nvPr/>
        </p:nvSpPr>
        <p:spPr>
          <a:xfrm>
            <a:off x="2354776" y="3520371"/>
            <a:ext cx="776176" cy="712961"/>
          </a:xfrm>
          <a:prstGeom prst="wedgeEllipseCallout">
            <a:avLst>
              <a:gd name="adj1" fmla="val 55155"/>
              <a:gd name="adj2" fmla="val 53593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/>
              <a:t>Xoay cẳng tay</a:t>
            </a:r>
            <a:endParaRPr lang="vi-VN" sz="1400"/>
          </a:p>
        </p:txBody>
      </p:sp>
      <p:sp>
        <p:nvSpPr>
          <p:cNvPr id="19" name="Bong bóng Lời nói: Hình bầu dục 18">
            <a:extLst>
              <a:ext uri="{FF2B5EF4-FFF2-40B4-BE49-F238E27FC236}">
                <a16:creationId xmlns:a16="http://schemas.microsoft.com/office/drawing/2014/main" id="{3E9C8AC3-D7D4-4ED1-8B48-360E2E76B0C5}"/>
              </a:ext>
            </a:extLst>
          </p:cNvPr>
          <p:cNvSpPr/>
          <p:nvPr/>
        </p:nvSpPr>
        <p:spPr>
          <a:xfrm>
            <a:off x="9725319" y="3527307"/>
            <a:ext cx="776176" cy="664532"/>
          </a:xfrm>
          <a:prstGeom prst="wedgeEllipseCallout">
            <a:avLst>
              <a:gd name="adj1" fmla="val 44974"/>
              <a:gd name="adj2" fmla="val 74984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/>
              <a:t>Xoay cổ chân</a:t>
            </a:r>
            <a:endParaRPr lang="vi-VN" sz="1400"/>
          </a:p>
        </p:txBody>
      </p:sp>
      <p:sp>
        <p:nvSpPr>
          <p:cNvPr id="18" name="Bong bóng Lời nói: Hình bầu dục 17">
            <a:extLst>
              <a:ext uri="{FF2B5EF4-FFF2-40B4-BE49-F238E27FC236}">
                <a16:creationId xmlns:a16="http://schemas.microsoft.com/office/drawing/2014/main" id="{BCA54DD9-9522-475C-91D0-FF8803AA9492}"/>
              </a:ext>
            </a:extLst>
          </p:cNvPr>
          <p:cNvSpPr/>
          <p:nvPr/>
        </p:nvSpPr>
        <p:spPr>
          <a:xfrm>
            <a:off x="7811911" y="3531894"/>
            <a:ext cx="816616" cy="664532"/>
          </a:xfrm>
          <a:prstGeom prst="wedgeEllipseCallout">
            <a:avLst>
              <a:gd name="adj1" fmla="val 41427"/>
              <a:gd name="adj2" fmla="val 78381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/>
              <a:t>Xoay khớp gối</a:t>
            </a:r>
            <a:endParaRPr lang="vi-VN" sz="1400"/>
          </a:p>
        </p:txBody>
      </p:sp>
      <p:sp>
        <p:nvSpPr>
          <p:cNvPr id="17" name="Bong bóng Lời nói: Hình bầu dục 16">
            <a:extLst>
              <a:ext uri="{FF2B5EF4-FFF2-40B4-BE49-F238E27FC236}">
                <a16:creationId xmlns:a16="http://schemas.microsoft.com/office/drawing/2014/main" id="{B669A680-5E79-41F0-9343-40C21A03D81B}"/>
              </a:ext>
            </a:extLst>
          </p:cNvPr>
          <p:cNvSpPr/>
          <p:nvPr/>
        </p:nvSpPr>
        <p:spPr>
          <a:xfrm>
            <a:off x="6017700" y="3525445"/>
            <a:ext cx="776176" cy="664532"/>
          </a:xfrm>
          <a:prstGeom prst="wedgeEllipseCallout">
            <a:avLst>
              <a:gd name="adj1" fmla="val 50791"/>
              <a:gd name="adj2" fmla="val 76683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/>
              <a:t>Xoay hông</a:t>
            </a:r>
            <a:endParaRPr lang="vi-VN" sz="1400"/>
          </a:p>
        </p:txBody>
      </p:sp>
      <p:sp>
        <p:nvSpPr>
          <p:cNvPr id="15" name="Bong bóng Lời nói: Hình bầu dục 14">
            <a:extLst>
              <a:ext uri="{FF2B5EF4-FFF2-40B4-BE49-F238E27FC236}">
                <a16:creationId xmlns:a16="http://schemas.microsoft.com/office/drawing/2014/main" id="{F01A1CE2-CBA7-4E36-AFE9-204B7EF7EA88}"/>
              </a:ext>
            </a:extLst>
          </p:cNvPr>
          <p:cNvSpPr/>
          <p:nvPr/>
        </p:nvSpPr>
        <p:spPr>
          <a:xfrm>
            <a:off x="4142676" y="3531894"/>
            <a:ext cx="818342" cy="664532"/>
          </a:xfrm>
          <a:prstGeom prst="wedgeEllipseCallout">
            <a:avLst>
              <a:gd name="adj1" fmla="val 55155"/>
              <a:gd name="adj2" fmla="val 63093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/>
              <a:t>Xoay cổ tay</a:t>
            </a:r>
            <a:endParaRPr lang="vi-VN" sz="1400"/>
          </a:p>
        </p:txBody>
      </p:sp>
    </p:spTree>
    <p:extLst>
      <p:ext uri="{BB962C8B-B14F-4D97-AF65-F5344CB8AC3E}">
        <p14:creationId xmlns:p14="http://schemas.microsoft.com/office/powerpoint/2010/main" val="70471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84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94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4" grpId="0" animBg="1"/>
      <p:bldP spid="10" grpId="0" animBg="1"/>
      <p:bldP spid="11" grpId="0" animBg="1"/>
      <p:bldP spid="19" grpId="0" animBg="1"/>
      <p:bldP spid="18" grpId="0" animBg="1"/>
      <p:bldP spid="17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B22F5867-2D3D-4EEA-A04C-959B7C1B8E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8045"/>
            <a:ext cx="10515600" cy="1027742"/>
          </a:xfrm>
        </p:spPr>
        <p:txBody>
          <a:bodyPr>
            <a:norm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IV. TIẾN TRÌNH TIẾT DẠY</a:t>
            </a:r>
            <a:endParaRPr lang="vi-VN" sz="3200" b="1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AC983BD6-C221-4110-9D30-015F4080B4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96280"/>
            <a:ext cx="10515600" cy="124685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Phần mở đầu:</a:t>
            </a:r>
          </a:p>
          <a:p>
            <a:pPr marL="0" indent="0">
              <a:buNone/>
            </a:pPr>
            <a:r>
              <a:rPr lang="en-US" sz="3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động: </a:t>
            </a:r>
          </a:p>
          <a:p>
            <a:pPr marL="0" indent="0">
              <a:buNone/>
            </a:pPr>
            <a:endParaRPr lang="vi-VN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Hình ảnh 4">
            <a:extLst>
              <a:ext uri="{FF2B5EF4-FFF2-40B4-BE49-F238E27FC236}">
                <a16:creationId xmlns:a16="http://schemas.microsoft.com/office/drawing/2014/main" id="{FA856BB4-43D2-438F-A50C-E639025267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6857" y="2660829"/>
            <a:ext cx="4885500" cy="4089930"/>
          </a:xfrm>
          <a:prstGeom prst="rect">
            <a:avLst/>
          </a:prstGeom>
        </p:spPr>
      </p:pic>
      <p:sp>
        <p:nvSpPr>
          <p:cNvPr id="8" name="Chỗ dành sẵn cho Nội dung 2">
            <a:extLst>
              <a:ext uri="{FF2B5EF4-FFF2-40B4-BE49-F238E27FC236}">
                <a16:creationId xmlns:a16="http://schemas.microsoft.com/office/drawing/2014/main" id="{C38B669D-3DD7-439B-9B18-E2FFDB450FB7}"/>
              </a:ext>
            </a:extLst>
          </p:cNvPr>
          <p:cNvSpPr txBox="1">
            <a:spLocks/>
          </p:cNvSpPr>
          <p:nvPr/>
        </p:nvSpPr>
        <p:spPr>
          <a:xfrm>
            <a:off x="990600" y="2209832"/>
            <a:ext cx="5477700" cy="10413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Char char="-"/>
            </a:pP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Trò chơi: </a:t>
            </a:r>
            <a:r>
              <a:rPr lang="en-US" sz="320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“Chạy vòng tròn theo địa hình tự nhiên”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vi-VN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Hình ảnh 8">
            <a:extLst>
              <a:ext uri="{FF2B5EF4-FFF2-40B4-BE49-F238E27FC236}">
                <a16:creationId xmlns:a16="http://schemas.microsoft.com/office/drawing/2014/main" id="{BDE64174-9435-42C3-BE38-AA150DE572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4488" y="3237575"/>
            <a:ext cx="5403811" cy="3513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1376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3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allAtOnce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87177A7A-4EB5-44DA-B03A-B5143D65CB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Phần cơ bản:</a:t>
            </a:r>
            <a:endParaRPr lang="vi-VN" sz="32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1554CBEA-CED2-4EAF-8449-4841F53838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49173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sz="3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Kiến thức:</a:t>
            </a:r>
          </a:p>
          <a:p>
            <a:pPr marL="0" indent="0">
              <a:buNone/>
            </a:pP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1. Ôn chuyển đội hình hàng ngang thành đội hình vòng tròn:</a:t>
            </a:r>
          </a:p>
          <a:p>
            <a:pPr marL="0" indent="0">
              <a:buNone/>
            </a:pPr>
            <a:endParaRPr lang="vi-VN"/>
          </a:p>
        </p:txBody>
      </p:sp>
      <p:pic>
        <p:nvPicPr>
          <p:cNvPr id="5" name="Hình ảnh 4">
            <a:extLst>
              <a:ext uri="{FF2B5EF4-FFF2-40B4-BE49-F238E27FC236}">
                <a16:creationId xmlns:a16="http://schemas.microsoft.com/office/drawing/2014/main" id="{A89D20EB-9002-4452-BF01-7E0D47B9B2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762" y="2634548"/>
            <a:ext cx="3009900" cy="3858327"/>
          </a:xfrm>
          <a:prstGeom prst="rect">
            <a:avLst/>
          </a:prstGeom>
        </p:spPr>
      </p:pic>
      <p:pic>
        <p:nvPicPr>
          <p:cNvPr id="9" name="Hình ảnh 8">
            <a:extLst>
              <a:ext uri="{FF2B5EF4-FFF2-40B4-BE49-F238E27FC236}">
                <a16:creationId xmlns:a16="http://schemas.microsoft.com/office/drawing/2014/main" id="{AF6461B2-05B9-42DF-8DFA-0F4ED20F00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7121" y="2778199"/>
            <a:ext cx="3009900" cy="3714676"/>
          </a:xfrm>
          <a:prstGeom prst="rect">
            <a:avLst/>
          </a:prstGeom>
        </p:spPr>
      </p:pic>
      <p:pic>
        <p:nvPicPr>
          <p:cNvPr id="13" name="Hình ảnh 12">
            <a:extLst>
              <a:ext uri="{FF2B5EF4-FFF2-40B4-BE49-F238E27FC236}">
                <a16:creationId xmlns:a16="http://schemas.microsoft.com/office/drawing/2014/main" id="{DD62D029-ED48-47F8-ACFC-4B375D2FDA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9672" y="2778200"/>
            <a:ext cx="3250019" cy="3714676"/>
          </a:xfrm>
          <a:prstGeom prst="rect">
            <a:avLst/>
          </a:prstGeom>
        </p:spPr>
      </p:pic>
      <p:pic>
        <p:nvPicPr>
          <p:cNvPr id="15" name="Hình ảnh 14">
            <a:extLst>
              <a:ext uri="{FF2B5EF4-FFF2-40B4-BE49-F238E27FC236}">
                <a16:creationId xmlns:a16="http://schemas.microsoft.com/office/drawing/2014/main" id="{BB0272F7-9F46-4F81-8207-DC2A32F8168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77287" y="2846793"/>
            <a:ext cx="3438525" cy="3714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5096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242</TotalTime>
  <Words>679</Words>
  <Application>Microsoft Office PowerPoint</Application>
  <PresentationFormat>Màn hình rộng</PresentationFormat>
  <Paragraphs>67</Paragraphs>
  <Slides>16</Slides>
  <Notes>0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4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Times New Roman</vt:lpstr>
      <vt:lpstr>Chủ đề Office</vt:lpstr>
      <vt:lpstr>UỶ BAN NHÂNDÂN HUYỆN CỦ CHI TRƯỜNG TIỂU HỌC TRUNG LẬP HẠ</vt:lpstr>
      <vt:lpstr>Bản trình bày PowerPoint</vt:lpstr>
      <vt:lpstr>Bài 3:  CHUYỂN ĐỘI HÌNH VÒNG TRÒN THÀNH ĐỘI HÌNH HÀNG DỌC . </vt:lpstr>
      <vt:lpstr>I. Mục tiêu bài học</vt:lpstr>
      <vt:lpstr>I. Mục tiêu bài học</vt:lpstr>
      <vt:lpstr>II. Địa điểm – phương tiện </vt:lpstr>
      <vt:lpstr>IV. TIẾN TRÌNH TIẾT DẠY</vt:lpstr>
      <vt:lpstr>IV. TIẾN TRÌNH TIẾT DẠY</vt:lpstr>
      <vt:lpstr>2. Phần cơ bản:</vt:lpstr>
      <vt:lpstr>2. Phần cơ bản:</vt:lpstr>
      <vt:lpstr>2. Phần cơ bản:</vt:lpstr>
      <vt:lpstr>2. Phần cơ bản:</vt:lpstr>
      <vt:lpstr>2. Phần cơ bản:</vt:lpstr>
      <vt:lpstr>- Luyện tập: Các em tập luyện cùng anh, chị theo hướng dẫn.</vt:lpstr>
      <vt:lpstr>Bản trình bày PowerPoint</vt:lpstr>
      <vt:lpstr>III. Kết thúc: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UỶ BAN NHÂNDÂN HUYỆN CỦ CHI TRƯỜNG TIỂU HỌC TRUNG LẬP HẠ</dc:title>
  <dc:creator>Windows 10</dc:creator>
  <cp:lastModifiedBy>Windows 10</cp:lastModifiedBy>
  <cp:revision>65</cp:revision>
  <dcterms:created xsi:type="dcterms:W3CDTF">2021-09-21T08:29:01Z</dcterms:created>
  <dcterms:modified xsi:type="dcterms:W3CDTF">2021-09-25T12:51:43Z</dcterms:modified>
</cp:coreProperties>
</file>